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3" r:id="rId2"/>
    <p:sldId id="319" r:id="rId3"/>
    <p:sldId id="294" r:id="rId4"/>
    <p:sldId id="320" r:id="rId5"/>
    <p:sldId id="322"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1CE4F6-8411-9749-92A9-59527E1546BF}" type="datetimeFigureOut">
              <a:rPr lang="en-US" smtClean="0"/>
              <a:t>6/14/2018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DE8CE-99A9-BD4A-AA1A-43828EBD7D72}" type="slidenum">
              <a:rPr lang="en-US" smtClean="0"/>
              <a:t>‹#›</a:t>
            </a:fld>
            <a:endParaRPr lang="en-US" dirty="0"/>
          </a:p>
        </p:txBody>
      </p:sp>
    </p:spTree>
    <p:extLst>
      <p:ext uri="{BB962C8B-B14F-4D97-AF65-F5344CB8AC3E}">
        <p14:creationId xmlns:p14="http://schemas.microsoft.com/office/powerpoint/2010/main" val="538966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EA1F2-0A36-964D-9B17-79C9BA16976F}" type="datetimeFigureOut">
              <a:rPr lang="en-US" smtClean="0"/>
              <a:t>6/14/2018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8BE1D-5D45-3C43-8B5B-465112C7A9A0}" type="slidenum">
              <a:rPr lang="en-US" smtClean="0"/>
              <a:t>‹#›</a:t>
            </a:fld>
            <a:endParaRPr lang="en-US" dirty="0"/>
          </a:p>
        </p:txBody>
      </p:sp>
    </p:spTree>
    <p:extLst>
      <p:ext uri="{BB962C8B-B14F-4D97-AF65-F5344CB8AC3E}">
        <p14:creationId xmlns:p14="http://schemas.microsoft.com/office/powerpoint/2010/main" val="2619500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4" charset="-128"/>
              <a:cs typeface="ＭＳ Ｐゴシック" pitchFamily="4"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04DEDD29-18C7-194D-BE53-848D40B6FFFE}" type="slidenum">
              <a:rPr lang="en-US">
                <a:latin typeface="Arial" pitchFamily="4" charset="0"/>
                <a:ea typeface="ＭＳ Ｐゴシック" pitchFamily="4" charset="-128"/>
                <a:cs typeface="ＭＳ Ｐゴシック" pitchFamily="4" charset="-128"/>
              </a:rPr>
              <a:pPr/>
              <a:t>1</a:t>
            </a:fld>
            <a:endParaRPr lang="en-US">
              <a:latin typeface="Arial" pitchFamily="4" charset="0"/>
              <a:ea typeface="ＭＳ Ｐゴシック" pitchFamily="4" charset="-128"/>
              <a:cs typeface="ＭＳ Ｐゴシック" pitchFamily="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789F9-47B5-7F48-B8A4-440B02AB0472}" type="datetime1">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35333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5A527-4461-064F-A3A6-77E39728776F}" type="datetime1">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310033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7EC6B-BCCA-794F-9204-F16ACF3B271C}" type="datetime1">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163792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26DD6-DD5E-0346-88B8-18702DC5A71B}" type="datetime1">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85498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0496E-7758-DB42-96F6-32286592A97E}" type="datetime1">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83336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C7842-158E-B247-8F80-8D8558E45ED6}" type="datetime1">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418053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00289-D725-194D-A097-B65312678EA9}" type="datetime1">
              <a:rPr lang="en-US" smtClean="0"/>
              <a:t>6/14/2018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17205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98F57-CC07-A942-974E-9B3EF90E763B}" type="datetime1">
              <a:rPr lang="en-US" smtClean="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72927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BBB4-F4F2-5A42-AFB7-4D5D2F3C4396}" type="datetime1">
              <a:rPr lang="en-US" smtClean="0"/>
              <a:t>6/14/2018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3756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40D4A-12F2-E942-977B-3545ABDD9261}" type="datetime1">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47834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583B0-AD23-7043-A91E-031660111433}" type="datetime1">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09066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3CBB2-AA9D-2C40-920C-73CAF028594E}" type="datetime1">
              <a:rPr lang="en-US" smtClean="0"/>
              <a:t>6/14/2018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B0B91-E165-F540-95DD-00734C03BA7B}" type="slidenum">
              <a:rPr lang="en-US" smtClean="0"/>
              <a:t>‹#›</a:t>
            </a:fld>
            <a:endParaRPr lang="en-US" dirty="0"/>
          </a:p>
        </p:txBody>
      </p:sp>
    </p:spTree>
    <p:extLst>
      <p:ext uri="{BB962C8B-B14F-4D97-AF65-F5344CB8AC3E}">
        <p14:creationId xmlns:p14="http://schemas.microsoft.com/office/powerpoint/2010/main" val="31468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package" Target="../embeddings/Microsoft_Word_Document6.docx"/></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package" Target="../embeddings/Microsoft_Word_Document7.doc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package" Target="../embeddings/Microsoft_Word_Document2.docx"/></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package" Target="../embeddings/Microsoft_Word_Document4.docx"/></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package" Target="../embeddings/Microsoft_Word_Document5.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A3A356-07FF-C542-9B5F-3502559C326A}" type="slidenum">
              <a:rPr lang="en-US" smtClean="0"/>
              <a:t>1</a:t>
            </a:fld>
            <a:endParaRPr lang="en-US"/>
          </a:p>
        </p:txBody>
      </p:sp>
      <p:sp>
        <p:nvSpPr>
          <p:cNvPr id="15363" name="Title 1"/>
          <p:cNvSpPr>
            <a:spLocks noGrp="1"/>
          </p:cNvSpPr>
          <p:nvPr>
            <p:ph type="ctrTitle" idx="4294967295"/>
          </p:nvPr>
        </p:nvSpPr>
        <p:spPr>
          <a:xfrm>
            <a:off x="990600" y="0"/>
            <a:ext cx="8153400" cy="3352800"/>
          </a:xfrm>
        </p:spPr>
        <p:txBody>
          <a:bodyPr>
            <a:normAutofit fontScale="90000"/>
          </a:bodyPr>
          <a:lstStyle/>
          <a:p>
            <a:pPr eaLnBrk="1" hangingPunct="1"/>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2400" dirty="0">
                <a:solidFill>
                  <a:srgbClr val="000000"/>
                </a:solidFill>
                <a:latin typeface="Bookman Old Style" pitchFamily="4" charset="0"/>
                <a:ea typeface="ＭＳ Ｐゴシック" pitchFamily="4" charset="-128"/>
                <a:cs typeface="ＭＳ Ｐゴシック" pitchFamily="4" charset="-128"/>
              </a:rPr>
              <a:t>School Facilities Use Study</a:t>
            </a:r>
            <a:r>
              <a:rPr lang="en-US" sz="1900" dirty="0">
                <a:solidFill>
                  <a:srgbClr val="000000"/>
                </a:solidFill>
                <a:latin typeface="Bookman Old Style" pitchFamily="4" charset="0"/>
                <a:ea typeface="ＭＳ Ｐゴシック" pitchFamily="4" charset="-128"/>
                <a:cs typeface="ＭＳ Ｐゴシック" pitchFamily="4" charset="-128"/>
              </a:rPr>
              <a:t/>
            </a:r>
            <a:br>
              <a:rPr lang="en-US" sz="1900" dirty="0">
                <a:solidFill>
                  <a:srgbClr val="000000"/>
                </a:solidFill>
                <a:latin typeface="Bookman Old Style" pitchFamily="4" charset="0"/>
                <a:ea typeface="ＭＳ Ｐゴシック" pitchFamily="4" charset="-128"/>
                <a:cs typeface="ＭＳ Ｐゴシック" pitchFamily="4" charset="-128"/>
              </a:rPr>
            </a:br>
            <a:r>
              <a:rPr lang="en-US" sz="1500" dirty="0">
                <a:solidFill>
                  <a:srgbClr val="000000"/>
                </a:solidFill>
                <a:latin typeface="Bookman Old Style" pitchFamily="4" charset="0"/>
                <a:ea typeface="ＭＳ Ｐゴシック" pitchFamily="4" charset="-128"/>
                <a:cs typeface="ＭＳ Ｐゴシック" pitchFamily="4" charset="-128"/>
              </a:rPr>
              <a:t/>
            </a:r>
            <a:br>
              <a:rPr lang="en-US" sz="1500" dirty="0">
                <a:solidFill>
                  <a:srgbClr val="000000"/>
                </a:solidFill>
                <a:latin typeface="Bookman Old Style" pitchFamily="4" charset="0"/>
                <a:ea typeface="ＭＳ Ｐゴシック" pitchFamily="4" charset="-128"/>
                <a:cs typeface="ＭＳ Ｐゴシック" pitchFamily="4" charset="-128"/>
              </a:rPr>
            </a:br>
            <a:r>
              <a:rPr lang="en-US" sz="2500" b="1" i="1" dirty="0" smtClean="0">
                <a:solidFill>
                  <a:srgbClr val="000000"/>
                </a:solidFill>
                <a:latin typeface="Bookman Old Style" pitchFamily="4" charset="0"/>
                <a:ea typeface="ＭＳ Ｐゴシック" pitchFamily="4" charset="-128"/>
                <a:cs typeface="ＭＳ Ｐゴシック" pitchFamily="4" charset="-128"/>
              </a:rPr>
              <a:t> Oneida City School </a:t>
            </a:r>
            <a:r>
              <a:rPr lang="en-US" sz="2500" b="1" i="1" dirty="0">
                <a:solidFill>
                  <a:srgbClr val="000000"/>
                </a:solidFill>
                <a:latin typeface="Bookman Old Style" pitchFamily="4" charset="0"/>
                <a:ea typeface="ＭＳ Ｐゴシック" pitchFamily="4" charset="-128"/>
                <a:cs typeface="ＭＳ Ｐゴシック" pitchFamily="4" charset="-128"/>
              </a:rPr>
              <a:t>District</a:t>
            </a:r>
            <a:r>
              <a:rPr lang="en-US" sz="1300" b="1" i="1" dirty="0">
                <a:solidFill>
                  <a:srgbClr val="000000"/>
                </a:solidFill>
                <a:latin typeface="Bookman Old Style" pitchFamily="4" charset="0"/>
                <a:ea typeface="ＭＳ Ｐゴシック" pitchFamily="4" charset="-128"/>
                <a:cs typeface="ＭＳ Ｐゴシック" pitchFamily="4" charset="-128"/>
              </a:rPr>
              <a:t/>
            </a:r>
            <a:br>
              <a:rPr lang="en-US" sz="1300" b="1" i="1" dirty="0">
                <a:solidFill>
                  <a:srgbClr val="000000"/>
                </a:solidFill>
                <a:latin typeface="Bookman Old Style" pitchFamily="4" charset="0"/>
                <a:ea typeface="ＭＳ Ｐゴシック" pitchFamily="4" charset="-128"/>
                <a:cs typeface="ＭＳ Ｐゴシック" pitchFamily="4" charset="-128"/>
              </a:rPr>
            </a:br>
            <a:r>
              <a:rPr lang="en-US" sz="1300" dirty="0">
                <a:solidFill>
                  <a:srgbClr val="000000"/>
                </a:solidFill>
                <a:latin typeface="Bookman Old Style" pitchFamily="4" charset="0"/>
                <a:ea typeface="ＭＳ Ｐゴシック" pitchFamily="4" charset="-128"/>
                <a:cs typeface="ＭＳ Ｐゴシック" pitchFamily="4" charset="-128"/>
              </a:rPr>
              <a:t/>
            </a:r>
            <a:br>
              <a:rPr lang="en-US" sz="1300" dirty="0">
                <a:solidFill>
                  <a:srgbClr val="000000"/>
                </a:solidFill>
                <a:latin typeface="Bookman Old Style" pitchFamily="4" charset="0"/>
                <a:ea typeface="ＭＳ Ｐゴシック" pitchFamily="4" charset="-128"/>
                <a:cs typeface="ＭＳ Ｐゴシック" pitchFamily="4" charset="-128"/>
              </a:rPr>
            </a:br>
            <a:r>
              <a:rPr lang="en-US" sz="2700" dirty="0" smtClean="0">
                <a:solidFill>
                  <a:srgbClr val="000000"/>
                </a:solidFill>
                <a:latin typeface="Bookman Old Style" pitchFamily="4" charset="0"/>
                <a:ea typeface="ＭＳ Ｐゴシック" pitchFamily="4" charset="-128"/>
                <a:cs typeface="ＭＳ Ｐゴシック" pitchFamily="4" charset="-128"/>
              </a:rPr>
              <a:t>Board of Education Presentation</a:t>
            </a:r>
            <a:br>
              <a:rPr lang="en-US" sz="2700" dirty="0" smtClean="0">
                <a:solidFill>
                  <a:srgbClr val="000000"/>
                </a:solidFill>
                <a:latin typeface="Bookman Old Style" pitchFamily="4" charset="0"/>
                <a:ea typeface="ＭＳ Ｐゴシック" pitchFamily="4" charset="-128"/>
                <a:cs typeface="ＭＳ Ｐゴシック" pitchFamily="4" charset="-128"/>
              </a:rPr>
            </a:br>
            <a:r>
              <a:rPr lang="en-US" sz="2700" dirty="0" smtClean="0">
                <a:solidFill>
                  <a:srgbClr val="000000"/>
                </a:solidFill>
                <a:latin typeface="Bookman Old Style" pitchFamily="4" charset="0"/>
                <a:ea typeface="ＭＳ Ｐゴシック" pitchFamily="4" charset="-128"/>
                <a:cs typeface="ＭＳ Ｐゴシック" pitchFamily="4" charset="-128"/>
              </a:rPr>
              <a:t/>
            </a:r>
            <a:br>
              <a:rPr lang="en-US" sz="2700" dirty="0" smtClean="0">
                <a:solidFill>
                  <a:srgbClr val="000000"/>
                </a:solidFill>
                <a:latin typeface="Bookman Old Style" pitchFamily="4" charset="0"/>
                <a:ea typeface="ＭＳ Ｐゴシック" pitchFamily="4" charset="-128"/>
                <a:cs typeface="ＭＳ Ｐゴシック" pitchFamily="4" charset="-128"/>
              </a:rPr>
            </a:br>
            <a:r>
              <a:rPr lang="en-US" sz="2700" dirty="0" smtClean="0">
                <a:solidFill>
                  <a:srgbClr val="000000"/>
                </a:solidFill>
                <a:latin typeface="Bookman Old Style" pitchFamily="4" charset="0"/>
                <a:ea typeface="ＭＳ Ｐゴシック" pitchFamily="4" charset="-128"/>
                <a:cs typeface="ＭＳ Ｐゴシック" pitchFamily="4" charset="-128"/>
              </a:rPr>
              <a:t>June 12</a:t>
            </a:r>
            <a:r>
              <a:rPr lang="en-US" sz="2200" dirty="0" smtClean="0">
                <a:solidFill>
                  <a:srgbClr val="000000"/>
                </a:solidFill>
                <a:latin typeface="Bookman Old Style" pitchFamily="4" charset="0"/>
                <a:ea typeface="ＭＳ Ｐゴシック" pitchFamily="4" charset="-128"/>
                <a:cs typeface="ＭＳ Ｐゴシック" pitchFamily="4" charset="-128"/>
              </a:rPr>
              <a:t>, </a:t>
            </a:r>
            <a:r>
              <a:rPr lang="en-US" sz="2700" dirty="0" smtClean="0">
                <a:solidFill>
                  <a:srgbClr val="000000"/>
                </a:solidFill>
                <a:latin typeface="Bookman Old Style" pitchFamily="4" charset="0"/>
                <a:ea typeface="ＭＳ Ｐゴシック" pitchFamily="4" charset="-128"/>
                <a:cs typeface="ＭＳ Ｐゴシック" pitchFamily="4" charset="-128"/>
              </a:rPr>
              <a:t>2018</a:t>
            </a:r>
            <a:r>
              <a:rPr lang="en-US" sz="2200" dirty="0" smtClean="0">
                <a:solidFill>
                  <a:schemeClr val="bg1"/>
                </a:solidFill>
                <a:latin typeface="Bookman Old Style" pitchFamily="4" charset="0"/>
                <a:ea typeface="ＭＳ Ｐゴシック" pitchFamily="4" charset="-128"/>
                <a:cs typeface="ＭＳ Ｐゴシック" pitchFamily="4" charset="-128"/>
              </a:rPr>
              <a:t/>
            </a:r>
            <a:br>
              <a:rPr lang="en-US" sz="2200" dirty="0" smtClean="0">
                <a:solidFill>
                  <a:schemeClr val="bg1"/>
                </a:solidFill>
                <a:latin typeface="Bookman Old Style" pitchFamily="4" charset="0"/>
                <a:ea typeface="ＭＳ Ｐゴシック" pitchFamily="4" charset="-128"/>
                <a:cs typeface="ＭＳ Ｐゴシック" pitchFamily="4" charset="-128"/>
              </a:rPr>
            </a:br>
            <a:r>
              <a:rPr lang="en-US" sz="2200" dirty="0">
                <a:solidFill>
                  <a:schemeClr val="bg1"/>
                </a:solidFill>
                <a:latin typeface="Bookman Old Style" pitchFamily="4" charset="0"/>
                <a:ea typeface="ＭＳ Ｐゴシック" pitchFamily="4" charset="-128"/>
                <a:cs typeface="ＭＳ Ｐゴシック" pitchFamily="4" charset="-128"/>
              </a:rPr>
              <a:t/>
            </a:r>
            <a:br>
              <a:rPr lang="en-US" sz="2200" dirty="0">
                <a:solidFill>
                  <a:schemeClr val="bg1"/>
                </a:solidFill>
                <a:latin typeface="Bookman Old Style" pitchFamily="4" charset="0"/>
                <a:ea typeface="ＭＳ Ｐゴシック" pitchFamily="4" charset="-128"/>
                <a:cs typeface="ＭＳ Ｐゴシック" pitchFamily="4" charset="-128"/>
              </a:rPr>
            </a:br>
            <a:r>
              <a:rPr lang="en-US" sz="1800" dirty="0">
                <a:solidFill>
                  <a:schemeClr val="bg1"/>
                </a:solidFill>
                <a:latin typeface="Bookman Old Style" pitchFamily="4" charset="0"/>
                <a:ea typeface="ＭＳ Ｐゴシック" pitchFamily="4" charset="-128"/>
                <a:cs typeface="ＭＳ Ｐゴシック" pitchFamily="4" charset="-128"/>
              </a:rPr>
              <a:t/>
            </a:r>
            <a:br>
              <a:rPr lang="en-US" sz="18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endParaRPr lang="en-US" sz="800" i="1" dirty="0">
              <a:solidFill>
                <a:srgbClr val="FFFF00"/>
              </a:solidFill>
              <a:latin typeface="Bookman Old Style" pitchFamily="4" charset="0"/>
              <a:ea typeface="ＭＳ Ｐゴシック" pitchFamily="4" charset="-128"/>
              <a:cs typeface="ＭＳ Ｐゴシック" pitchFamily="4" charset="-128"/>
            </a:endParaRPr>
          </a:p>
        </p:txBody>
      </p:sp>
      <p:sp>
        <p:nvSpPr>
          <p:cNvPr id="15364" name="Subtitle 2"/>
          <p:cNvSpPr>
            <a:spLocks noGrp="1"/>
          </p:cNvSpPr>
          <p:nvPr>
            <p:ph type="subTitle" idx="4294967295"/>
          </p:nvPr>
        </p:nvSpPr>
        <p:spPr>
          <a:xfrm>
            <a:off x="762000" y="5257800"/>
            <a:ext cx="8382000" cy="1219200"/>
          </a:xfrm>
        </p:spPr>
        <p:txBody>
          <a:bodyPr/>
          <a:lstStyle/>
          <a:p>
            <a:pPr eaLnBrk="1" hangingPunct="1"/>
            <a:endParaRPr lang="en-US" sz="1800" dirty="0">
              <a:solidFill>
                <a:srgbClr val="FFFF00"/>
              </a:solidFill>
              <a:latin typeface="Bookman Old Style" pitchFamily="4" charset="0"/>
              <a:ea typeface="ＭＳ Ｐゴシック" pitchFamily="4" charset="-128"/>
              <a:cs typeface="ＭＳ Ｐゴシック" pitchFamily="4" charset="-128"/>
            </a:endParaRPr>
          </a:p>
          <a:p>
            <a:pPr eaLnBrk="1" hangingPunct="1">
              <a:buFont typeface="Arial" pitchFamily="4" charset="0"/>
              <a:buNone/>
            </a:pPr>
            <a:r>
              <a:rPr lang="en-US" sz="1800" dirty="0">
                <a:solidFill>
                  <a:srgbClr val="FFFF00"/>
                </a:solidFill>
                <a:latin typeface="Bookman Old Style" pitchFamily="4" charset="0"/>
                <a:ea typeface="ＭＳ Ｐゴシック" pitchFamily="4" charset="-128"/>
                <a:cs typeface="ＭＳ Ｐゴシック" pitchFamily="4" charset="-128"/>
              </a:rPr>
              <a:t>                                    </a:t>
            </a:r>
            <a:r>
              <a:rPr lang="en-US" sz="1800" dirty="0" err="1">
                <a:solidFill>
                  <a:srgbClr val="000000"/>
                </a:solidFill>
                <a:latin typeface="Bookman Old Style" pitchFamily="4" charset="0"/>
                <a:ea typeface="ＭＳ Ｐゴシック" pitchFamily="4" charset="-128"/>
                <a:cs typeface="ＭＳ Ｐゴシック" pitchFamily="4" charset="-128"/>
              </a:rPr>
              <a:t>Castallo</a:t>
            </a:r>
            <a:r>
              <a:rPr lang="en-US" sz="1800" dirty="0">
                <a:solidFill>
                  <a:srgbClr val="000000"/>
                </a:solidFill>
                <a:latin typeface="Bookman Old Style" pitchFamily="4" charset="0"/>
                <a:ea typeface="ＭＳ Ｐゴシック" pitchFamily="4" charset="-128"/>
                <a:cs typeface="ＭＳ Ｐゴシック" pitchFamily="4" charset="-128"/>
              </a:rPr>
              <a:t> and Silky LLC</a:t>
            </a:r>
          </a:p>
          <a:p>
            <a:pPr algn="ctr" eaLnBrk="1" hangingPunct="1">
              <a:buFont typeface="Arial" pitchFamily="4" charset="0"/>
              <a:buNone/>
            </a:pPr>
            <a:r>
              <a:rPr lang="en-US" sz="2000" dirty="0" smtClean="0">
                <a:solidFill>
                  <a:srgbClr val="000000"/>
                </a:solidFill>
                <a:latin typeface="Bookman Old Style" pitchFamily="4" charset="0"/>
                <a:ea typeface="ＭＳ Ｐゴシック" pitchFamily="4" charset="-128"/>
                <a:cs typeface="ＭＳ Ｐゴシック" pitchFamily="4" charset="-128"/>
              </a:rPr>
              <a:t>Jessica Cohen and Alan Pole, </a:t>
            </a:r>
            <a:r>
              <a:rPr lang="en-US" sz="2000" dirty="0">
                <a:solidFill>
                  <a:srgbClr val="000000"/>
                </a:solidFill>
                <a:latin typeface="Bookman Old Style" pitchFamily="4" charset="0"/>
                <a:ea typeface="ＭＳ Ｐゴシック" pitchFamily="4" charset="-128"/>
                <a:cs typeface="ＭＳ Ｐゴシック" pitchFamily="4" charset="-128"/>
              </a:rPr>
              <a:t>Consultants</a:t>
            </a:r>
          </a:p>
        </p:txBody>
      </p:sp>
      <p:cxnSp>
        <p:nvCxnSpPr>
          <p:cNvPr id="8" name="Straight Connector 7"/>
          <p:cNvCxnSpPr/>
          <p:nvPr/>
        </p:nvCxnSpPr>
        <p:spPr>
          <a:xfrm rot="5400000">
            <a:off x="-1924219" y="3329792"/>
            <a:ext cx="5877831" cy="46014"/>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3314700" y="2626360"/>
            <a:ext cx="3009900" cy="2260600"/>
          </a:xfrm>
          <a:prstGeom prst="rect">
            <a:avLst/>
          </a:prstGeom>
        </p:spPr>
      </p:pic>
    </p:spTree>
    <p:extLst>
      <p:ext uri="{BB962C8B-B14F-4D97-AF65-F5344CB8AC3E}">
        <p14:creationId xmlns:p14="http://schemas.microsoft.com/office/powerpoint/2010/main" val="13191766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7120"/>
          </a:xfrm>
        </p:spPr>
        <p:txBody>
          <a:bodyPr>
            <a:noAutofit/>
          </a:bodyPr>
          <a:lstStyle/>
          <a:p>
            <a:r>
              <a:rPr lang="en-US" sz="3600" dirty="0" smtClean="0"/>
              <a:t>Option 3a-Close One of the Elementary Schools in 2022-23 (61)</a:t>
            </a:r>
            <a:endParaRPr lang="en-US" sz="3600" dirty="0"/>
          </a:p>
        </p:txBody>
      </p:sp>
      <p:pic>
        <p:nvPicPr>
          <p:cNvPr id="6" name="Content Placeholder 5"/>
          <p:cNvPicPr>
            <a:picLocks noGrp="1" noChangeAspect="1"/>
          </p:cNvPicPr>
          <p:nvPr>
            <p:ph idx="1"/>
          </p:nvPr>
        </p:nvPicPr>
        <p:blipFill>
          <a:blip r:embed="rId3"/>
          <a:srcRect l="21048" r="21048"/>
          <a:stretch>
            <a:fillRect/>
          </a:stretch>
        </p:blipFill>
        <p:spPr>
          <a:xfrm>
            <a:off x="2682875" y="1600200"/>
            <a:ext cx="3524250" cy="3052763"/>
          </a:xfrm>
        </p:spPr>
      </p:pic>
      <p:sp>
        <p:nvSpPr>
          <p:cNvPr id="4" name="Slide Number Placeholder 3"/>
          <p:cNvSpPr>
            <a:spLocks noGrp="1"/>
          </p:cNvSpPr>
          <p:nvPr>
            <p:ph type="sldNum" sz="quarter" idx="12"/>
          </p:nvPr>
        </p:nvSpPr>
        <p:spPr/>
        <p:txBody>
          <a:bodyPr/>
          <a:lstStyle/>
          <a:p>
            <a:fld id="{AE5B0B91-E165-F540-95DD-00734C03BA7B}"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91290382"/>
              </p:ext>
            </p:extLst>
          </p:nvPr>
        </p:nvGraphicFramePr>
        <p:xfrm>
          <a:off x="355600" y="1168400"/>
          <a:ext cx="8473440" cy="4460240"/>
        </p:xfrm>
        <a:graphic>
          <a:graphicData uri="http://schemas.openxmlformats.org/presentationml/2006/ole">
            <mc:AlternateContent xmlns:mc="http://schemas.openxmlformats.org/markup-compatibility/2006">
              <mc:Choice xmlns:v="urn:schemas-microsoft-com:vml" Requires="v">
                <p:oleObj spid="_x0000_s58390" name="Document" r:id="rId4" imgW="6083300" imgH="2755900" progId="Word.Document.12">
                  <p:embed/>
                </p:oleObj>
              </mc:Choice>
              <mc:Fallback>
                <p:oleObj name="Document" r:id="rId4" imgW="6083300" imgH="2755900" progId="Word.Document.12">
                  <p:embed/>
                  <p:pic>
                    <p:nvPicPr>
                      <p:cNvPr id="0" name=""/>
                      <p:cNvPicPr/>
                      <p:nvPr/>
                    </p:nvPicPr>
                    <p:blipFill>
                      <a:blip r:embed="rId5"/>
                      <a:stretch>
                        <a:fillRect/>
                      </a:stretch>
                    </p:blipFill>
                    <p:spPr>
                      <a:xfrm>
                        <a:off x="355600" y="1168400"/>
                        <a:ext cx="8473440" cy="446024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755900" y="5394960"/>
            <a:ext cx="4025900" cy="1326515"/>
          </a:xfrm>
          <a:prstGeom prst="rect">
            <a:avLst/>
          </a:prstGeom>
        </p:spPr>
      </p:pic>
    </p:spTree>
    <p:extLst>
      <p:ext uri="{BB962C8B-B14F-4D97-AF65-F5344CB8AC3E}">
        <p14:creationId xmlns:p14="http://schemas.microsoft.com/office/powerpoint/2010/main" val="144865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7440"/>
          </a:xfrm>
        </p:spPr>
        <p:txBody>
          <a:bodyPr>
            <a:noAutofit/>
          </a:bodyPr>
          <a:lstStyle/>
          <a:p>
            <a:r>
              <a:rPr lang="en-US" sz="3600" dirty="0" smtClean="0"/>
              <a:t>Option 4-</a:t>
            </a:r>
            <a:r>
              <a:rPr lang="en-US" sz="3600" dirty="0">
                <a:ea typeface="Times New Roman"/>
              </a:rPr>
              <a:t>Combine Low Enrollment Sections at Willard </a:t>
            </a:r>
            <a:r>
              <a:rPr lang="en-US" sz="3600" dirty="0" smtClean="0">
                <a:ea typeface="Times New Roman"/>
              </a:rPr>
              <a:t>Prior (61-62)</a:t>
            </a:r>
            <a:r>
              <a:rPr lang="en-US" sz="3600" dirty="0" smtClean="0"/>
              <a:t> </a:t>
            </a:r>
            <a:endParaRPr lang="en-US" sz="3600" dirty="0"/>
          </a:p>
        </p:txBody>
      </p:sp>
      <p:pic>
        <p:nvPicPr>
          <p:cNvPr id="6" name="Content Placeholder 5"/>
          <p:cNvPicPr>
            <a:picLocks noGrp="1" noChangeAspect="1"/>
          </p:cNvPicPr>
          <p:nvPr>
            <p:ph idx="1"/>
          </p:nvPr>
        </p:nvPicPr>
        <p:blipFill>
          <a:blip r:embed="rId3"/>
          <a:srcRect l="20337" r="20337"/>
          <a:stretch>
            <a:fillRect/>
          </a:stretch>
        </p:blipFill>
        <p:spPr>
          <a:xfrm>
            <a:off x="2244725" y="1600200"/>
            <a:ext cx="4216400" cy="2565400"/>
          </a:xfrm>
        </p:spPr>
      </p:pic>
      <p:sp>
        <p:nvSpPr>
          <p:cNvPr id="4" name="Slide Number Placeholder 3"/>
          <p:cNvSpPr>
            <a:spLocks noGrp="1"/>
          </p:cNvSpPr>
          <p:nvPr>
            <p:ph type="sldNum" sz="quarter" idx="12"/>
          </p:nvPr>
        </p:nvSpPr>
        <p:spPr/>
        <p:txBody>
          <a:bodyPr/>
          <a:lstStyle/>
          <a:p>
            <a:fld id="{AE5B0B91-E165-F540-95DD-00734C03BA7B}"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25566814"/>
              </p:ext>
            </p:extLst>
          </p:nvPr>
        </p:nvGraphicFramePr>
        <p:xfrm>
          <a:off x="995680" y="1188720"/>
          <a:ext cx="7599680" cy="4145280"/>
        </p:xfrm>
        <a:graphic>
          <a:graphicData uri="http://schemas.openxmlformats.org/presentationml/2006/ole">
            <mc:AlternateContent xmlns:mc="http://schemas.openxmlformats.org/markup-compatibility/2006">
              <mc:Choice xmlns:v="urn:schemas-microsoft-com:vml" Requires="v">
                <p:oleObj spid="_x0000_s60438" name="Document" r:id="rId4" imgW="6083300" imgH="2349500" progId="Word.Document.12">
                  <p:embed/>
                </p:oleObj>
              </mc:Choice>
              <mc:Fallback>
                <p:oleObj name="Document" r:id="rId4" imgW="6083300" imgH="2349500" progId="Word.Document.12">
                  <p:embed/>
                  <p:pic>
                    <p:nvPicPr>
                      <p:cNvPr id="0" name=""/>
                      <p:cNvPicPr/>
                      <p:nvPr/>
                    </p:nvPicPr>
                    <p:blipFill>
                      <a:blip r:embed="rId5"/>
                      <a:stretch>
                        <a:fillRect/>
                      </a:stretch>
                    </p:blipFill>
                    <p:spPr>
                      <a:xfrm>
                        <a:off x="995680" y="1188720"/>
                        <a:ext cx="7599680" cy="414528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339340" y="5151119"/>
            <a:ext cx="4749800" cy="1570355"/>
          </a:xfrm>
          <a:prstGeom prst="rect">
            <a:avLst/>
          </a:prstGeom>
        </p:spPr>
      </p:pic>
    </p:spTree>
    <p:extLst>
      <p:ext uri="{BB962C8B-B14F-4D97-AF65-F5344CB8AC3E}">
        <p14:creationId xmlns:p14="http://schemas.microsoft.com/office/powerpoint/2010/main" val="427407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120"/>
            <a:ext cx="9072880" cy="741680"/>
          </a:xfrm>
        </p:spPr>
        <p:txBody>
          <a:bodyPr>
            <a:normAutofit/>
          </a:bodyPr>
          <a:lstStyle/>
          <a:p>
            <a:r>
              <a:rPr lang="en-US" sz="3600" dirty="0" smtClean="0"/>
              <a:t>Summary of Financial Savings by Option (64-65)</a:t>
            </a:r>
            <a:endParaRPr lang="en-US" sz="3600" dirty="0"/>
          </a:p>
        </p:txBody>
      </p:sp>
      <p:sp>
        <p:nvSpPr>
          <p:cNvPr id="3" name="Content Placeholder 2"/>
          <p:cNvSpPr>
            <a:spLocks noGrp="1"/>
          </p:cNvSpPr>
          <p:nvPr>
            <p:ph idx="1"/>
          </p:nvPr>
        </p:nvSpPr>
        <p:spPr>
          <a:xfrm>
            <a:off x="1950720" y="1600201"/>
            <a:ext cx="4602480" cy="3164840"/>
          </a:xfrm>
        </p:spPr>
        <p:txBody>
          <a:bodyPr/>
          <a:lstStyle/>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83939142"/>
              </p:ext>
            </p:extLst>
          </p:nvPr>
        </p:nvGraphicFramePr>
        <p:xfrm>
          <a:off x="924560" y="955040"/>
          <a:ext cx="7914640" cy="5171123"/>
        </p:xfrm>
        <a:graphic>
          <a:graphicData uri="http://schemas.openxmlformats.org/presentationml/2006/ole">
            <mc:AlternateContent xmlns:mc="http://schemas.openxmlformats.org/markup-compatibility/2006">
              <mc:Choice xmlns:v="urn:schemas-microsoft-com:vml" Requires="v">
                <p:oleObj spid="_x0000_s61462" name="Document" r:id="rId3" imgW="6083300" imgH="4622800" progId="Word.Document.12">
                  <p:embed/>
                </p:oleObj>
              </mc:Choice>
              <mc:Fallback>
                <p:oleObj name="Document" r:id="rId3" imgW="6083300" imgH="4622800" progId="Word.Document.12">
                  <p:embed/>
                  <p:pic>
                    <p:nvPicPr>
                      <p:cNvPr id="0" name=""/>
                      <p:cNvPicPr/>
                      <p:nvPr/>
                    </p:nvPicPr>
                    <p:blipFill>
                      <a:blip r:embed="rId4"/>
                      <a:stretch>
                        <a:fillRect/>
                      </a:stretch>
                    </p:blipFill>
                    <p:spPr>
                      <a:xfrm>
                        <a:off x="924560" y="955040"/>
                        <a:ext cx="7914640" cy="5171123"/>
                      </a:xfrm>
                      <a:prstGeom prst="rect">
                        <a:avLst/>
                      </a:prstGeom>
                    </p:spPr>
                  </p:pic>
                </p:oleObj>
              </mc:Fallback>
            </mc:AlternateContent>
          </a:graphicData>
        </a:graphic>
      </p:graphicFrame>
    </p:spTree>
    <p:extLst>
      <p:ext uri="{BB962C8B-B14F-4D97-AF65-F5344CB8AC3E}">
        <p14:creationId xmlns:p14="http://schemas.microsoft.com/office/powerpoint/2010/main" val="372127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2640"/>
          </a:xfrm>
        </p:spPr>
        <p:txBody>
          <a:bodyPr/>
          <a:lstStyle/>
          <a:p>
            <a:r>
              <a:rPr lang="en-US" dirty="0" smtClean="0"/>
              <a:t>Recommendation #1 (65)</a:t>
            </a:r>
            <a:endParaRPr lang="en-US" dirty="0"/>
          </a:p>
        </p:txBody>
      </p:sp>
      <p:sp>
        <p:nvSpPr>
          <p:cNvPr id="3" name="Content Placeholder 2"/>
          <p:cNvSpPr>
            <a:spLocks noGrp="1"/>
          </p:cNvSpPr>
          <p:nvPr>
            <p:ph idx="1"/>
          </p:nvPr>
        </p:nvSpPr>
        <p:spPr>
          <a:xfrm>
            <a:off x="457200" y="802641"/>
            <a:ext cx="8229600" cy="4145280"/>
          </a:xfrm>
        </p:spPr>
        <p:txBody>
          <a:bodyPr>
            <a:normAutofit fontScale="85000" lnSpcReduction="20000"/>
          </a:bodyPr>
          <a:lstStyle/>
          <a:p>
            <a:pPr marL="0" lvl="0" indent="0">
              <a:buNone/>
            </a:pPr>
            <a:r>
              <a:rPr lang="en-US" dirty="0"/>
              <a:t>It is recommended that the district convene a facilities planning committee whose role it will be to develop and monitor a long term facilities plan for the district. This committee should be provided with annual enrollment projections to guide their planning as they consider topics that might include the closure of one or more of the school buildings, the scope of work to be performed from the Building Condition Survey, the long term design of appropriate school facilities and the financing of these initiatives. This committee should be comprised of both school staff and members of the community.</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13</a:t>
            </a:fld>
            <a:endParaRPr lang="en-US" dirty="0"/>
          </a:p>
        </p:txBody>
      </p:sp>
      <p:pic>
        <p:nvPicPr>
          <p:cNvPr id="5" name="Picture 4"/>
          <p:cNvPicPr>
            <a:picLocks noChangeAspect="1"/>
          </p:cNvPicPr>
          <p:nvPr/>
        </p:nvPicPr>
        <p:blipFill>
          <a:blip r:embed="rId2"/>
          <a:stretch>
            <a:fillRect/>
          </a:stretch>
        </p:blipFill>
        <p:spPr>
          <a:xfrm>
            <a:off x="3749040" y="4663440"/>
            <a:ext cx="4356100" cy="2058035"/>
          </a:xfrm>
          <a:prstGeom prst="rect">
            <a:avLst/>
          </a:prstGeom>
        </p:spPr>
      </p:pic>
    </p:spTree>
    <p:extLst>
      <p:ext uri="{BB962C8B-B14F-4D97-AF65-F5344CB8AC3E}">
        <p14:creationId xmlns:p14="http://schemas.microsoft.com/office/powerpoint/2010/main" val="319939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3120"/>
          </a:xfrm>
        </p:spPr>
        <p:txBody>
          <a:bodyPr/>
          <a:lstStyle/>
          <a:p>
            <a:r>
              <a:rPr lang="en-US" dirty="0" smtClean="0"/>
              <a:t>Recommendation #2 (65)</a:t>
            </a:r>
            <a:endParaRPr lang="en-US" dirty="0"/>
          </a:p>
        </p:txBody>
      </p:sp>
      <p:sp>
        <p:nvSpPr>
          <p:cNvPr id="3" name="Content Placeholder 2"/>
          <p:cNvSpPr>
            <a:spLocks noGrp="1"/>
          </p:cNvSpPr>
          <p:nvPr>
            <p:ph idx="1"/>
          </p:nvPr>
        </p:nvSpPr>
        <p:spPr>
          <a:xfrm>
            <a:off x="457200" y="833120"/>
            <a:ext cx="8229600" cy="5293043"/>
          </a:xfrm>
        </p:spPr>
        <p:txBody>
          <a:bodyPr/>
          <a:lstStyle/>
          <a:p>
            <a:pPr marL="0" indent="0">
              <a:buNone/>
            </a:pPr>
            <a:r>
              <a:rPr lang="en-US" dirty="0">
                <a:ea typeface="Times New Roman"/>
              </a:rPr>
              <a:t>It is recommended that, effective with the beginning of the 2018-19 school year, the Board of Education implement Option 4 and consolidate the low enrollment sections of Kindergarten, 1</a:t>
            </a:r>
            <a:r>
              <a:rPr lang="en-US" baseline="30000" dirty="0">
                <a:ea typeface="Times New Roman"/>
              </a:rPr>
              <a:t>st</a:t>
            </a:r>
            <a:r>
              <a:rPr lang="en-US" dirty="0">
                <a:ea typeface="Times New Roman"/>
              </a:rPr>
              <a:t> grade, and 2</a:t>
            </a:r>
            <a:r>
              <a:rPr lang="en-US" baseline="30000" dirty="0">
                <a:ea typeface="Times New Roman"/>
              </a:rPr>
              <a:t>nd</a:t>
            </a:r>
            <a:r>
              <a:rPr lang="en-US" dirty="0">
                <a:ea typeface="Times New Roman"/>
              </a:rPr>
              <a:t> grade at Willard Prior.</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14</a:t>
            </a:fld>
            <a:endParaRPr lang="en-US" dirty="0"/>
          </a:p>
        </p:txBody>
      </p:sp>
      <p:pic>
        <p:nvPicPr>
          <p:cNvPr id="5" name="Picture 4"/>
          <p:cNvPicPr>
            <a:picLocks noChangeAspect="1"/>
          </p:cNvPicPr>
          <p:nvPr/>
        </p:nvPicPr>
        <p:blipFill>
          <a:blip r:embed="rId2"/>
          <a:stretch>
            <a:fillRect/>
          </a:stretch>
        </p:blipFill>
        <p:spPr>
          <a:xfrm>
            <a:off x="3713480" y="3810000"/>
            <a:ext cx="3810000" cy="2546350"/>
          </a:xfrm>
          <a:prstGeom prst="rect">
            <a:avLst/>
          </a:prstGeom>
        </p:spPr>
      </p:pic>
    </p:spTree>
    <p:extLst>
      <p:ext uri="{BB962C8B-B14F-4D97-AF65-F5344CB8AC3E}">
        <p14:creationId xmlns:p14="http://schemas.microsoft.com/office/powerpoint/2010/main" val="1887120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2960"/>
          </a:xfrm>
        </p:spPr>
        <p:txBody>
          <a:bodyPr/>
          <a:lstStyle/>
          <a:p>
            <a:r>
              <a:rPr lang="en-US" dirty="0" smtClean="0"/>
              <a:t>Recommendation #3 (65)</a:t>
            </a:r>
            <a:endParaRPr lang="en-US" dirty="0"/>
          </a:p>
        </p:txBody>
      </p:sp>
      <p:sp>
        <p:nvSpPr>
          <p:cNvPr id="3" name="Content Placeholder 2"/>
          <p:cNvSpPr>
            <a:spLocks noGrp="1"/>
          </p:cNvSpPr>
          <p:nvPr>
            <p:ph idx="1"/>
          </p:nvPr>
        </p:nvSpPr>
        <p:spPr>
          <a:xfrm>
            <a:off x="457200" y="995680"/>
            <a:ext cx="8229600" cy="5130483"/>
          </a:xfrm>
        </p:spPr>
        <p:txBody>
          <a:bodyPr/>
          <a:lstStyle/>
          <a:p>
            <a:pPr marL="0" indent="0">
              <a:buNone/>
            </a:pPr>
            <a:r>
              <a:rPr lang="en-US" dirty="0">
                <a:ea typeface="Times New Roman"/>
              </a:rPr>
              <a:t>It is recommended that, effective with the beginning of the 2018-19 school year, the Board of Education continue to implement Option 1, the status quo option for all schools except Willard Prior. </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15</a:t>
            </a:fld>
            <a:endParaRPr lang="en-US" dirty="0"/>
          </a:p>
        </p:txBody>
      </p:sp>
      <p:pic>
        <p:nvPicPr>
          <p:cNvPr id="5" name="Picture 4"/>
          <p:cNvPicPr>
            <a:picLocks noChangeAspect="1"/>
          </p:cNvPicPr>
          <p:nvPr/>
        </p:nvPicPr>
        <p:blipFill>
          <a:blip r:embed="rId2"/>
          <a:stretch>
            <a:fillRect/>
          </a:stretch>
        </p:blipFill>
        <p:spPr>
          <a:xfrm>
            <a:off x="3535680" y="3632200"/>
            <a:ext cx="4168140" cy="2724150"/>
          </a:xfrm>
          <a:prstGeom prst="rect">
            <a:avLst/>
          </a:prstGeom>
        </p:spPr>
      </p:pic>
    </p:spTree>
    <p:extLst>
      <p:ext uri="{BB962C8B-B14F-4D97-AF65-F5344CB8AC3E}">
        <p14:creationId xmlns:p14="http://schemas.microsoft.com/office/powerpoint/2010/main" val="2518441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4720"/>
          </a:xfrm>
        </p:spPr>
        <p:txBody>
          <a:bodyPr>
            <a:normAutofit/>
          </a:bodyPr>
          <a:lstStyle/>
          <a:p>
            <a:r>
              <a:rPr lang="en-US" dirty="0" smtClean="0"/>
              <a:t>Recommendation #4 (66)</a:t>
            </a:r>
            <a:endParaRPr lang="en-US" dirty="0"/>
          </a:p>
        </p:txBody>
      </p:sp>
      <p:sp>
        <p:nvSpPr>
          <p:cNvPr id="3" name="Content Placeholder 2"/>
          <p:cNvSpPr>
            <a:spLocks noGrp="1"/>
          </p:cNvSpPr>
          <p:nvPr>
            <p:ph idx="1"/>
          </p:nvPr>
        </p:nvSpPr>
        <p:spPr>
          <a:xfrm>
            <a:off x="457200" y="853440"/>
            <a:ext cx="8229600" cy="3870959"/>
          </a:xfrm>
        </p:spPr>
        <p:txBody>
          <a:bodyPr>
            <a:normAutofit fontScale="85000" lnSpcReduction="10000"/>
          </a:bodyPr>
          <a:lstStyle/>
          <a:p>
            <a:pPr marL="0" indent="0">
              <a:buNone/>
            </a:pPr>
            <a:r>
              <a:rPr lang="en-US" dirty="0">
                <a:ea typeface="Times New Roman"/>
              </a:rPr>
              <a:t>It is recommended that, during the 2018-19 school year, the district convene the facilities committee to begin the development of a 3-5 year facilities plan that will result in the closure of one of the district’s elementary schools. While there are a number of instructional and financial benefits to the grade center plan, it is recommended that this option not be considered as the changes associated with the implementation of grade center schools would be too unsettling as the district prepares for the closure of one of its elementary schools.	</a:t>
            </a:r>
            <a:r>
              <a:rPr lang="en-US" dirty="0"/>
              <a:t> </a:t>
            </a:r>
          </a:p>
        </p:txBody>
      </p:sp>
      <p:sp>
        <p:nvSpPr>
          <p:cNvPr id="4" name="Slide Number Placeholder 3"/>
          <p:cNvSpPr>
            <a:spLocks noGrp="1"/>
          </p:cNvSpPr>
          <p:nvPr>
            <p:ph type="sldNum" sz="quarter" idx="12"/>
          </p:nvPr>
        </p:nvSpPr>
        <p:spPr/>
        <p:txBody>
          <a:bodyPr/>
          <a:lstStyle/>
          <a:p>
            <a:fld id="{AE5B0B91-E165-F540-95DD-00734C03BA7B}" type="slidenum">
              <a:rPr lang="en-US" smtClean="0"/>
              <a:t>16</a:t>
            </a:fld>
            <a:endParaRPr lang="en-US" dirty="0"/>
          </a:p>
        </p:txBody>
      </p:sp>
      <p:pic>
        <p:nvPicPr>
          <p:cNvPr id="7" name="Picture 6"/>
          <p:cNvPicPr>
            <a:picLocks noChangeAspect="1"/>
          </p:cNvPicPr>
          <p:nvPr/>
        </p:nvPicPr>
        <p:blipFill>
          <a:blip r:embed="rId2"/>
          <a:stretch>
            <a:fillRect/>
          </a:stretch>
        </p:blipFill>
        <p:spPr>
          <a:xfrm>
            <a:off x="5115560" y="4358640"/>
            <a:ext cx="3164840" cy="2250440"/>
          </a:xfrm>
          <a:prstGeom prst="rect">
            <a:avLst/>
          </a:prstGeom>
        </p:spPr>
      </p:pic>
    </p:spTree>
    <p:extLst>
      <p:ext uri="{BB962C8B-B14F-4D97-AF65-F5344CB8AC3E}">
        <p14:creationId xmlns:p14="http://schemas.microsoft.com/office/powerpoint/2010/main" val="1053275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Recommendation #5 (66)</a:t>
            </a:r>
            <a:endParaRPr lang="en-US" dirty="0"/>
          </a:p>
        </p:txBody>
      </p:sp>
      <p:sp>
        <p:nvSpPr>
          <p:cNvPr id="3" name="Content Placeholder 2"/>
          <p:cNvSpPr>
            <a:spLocks noGrp="1"/>
          </p:cNvSpPr>
          <p:nvPr>
            <p:ph idx="1"/>
          </p:nvPr>
        </p:nvSpPr>
        <p:spPr/>
        <p:txBody>
          <a:bodyPr/>
          <a:lstStyle/>
          <a:p>
            <a:pPr marL="0" indent="0">
              <a:buNone/>
            </a:pPr>
            <a:r>
              <a:rPr lang="en-US" dirty="0">
                <a:ea typeface="Times New Roman"/>
              </a:rPr>
              <a:t>It is recommended that the district use the attrition method for reducing staff should any staff reductions be realized from this initiative.</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17</a:t>
            </a:fld>
            <a:endParaRPr lang="en-US" dirty="0"/>
          </a:p>
        </p:txBody>
      </p:sp>
      <p:pic>
        <p:nvPicPr>
          <p:cNvPr id="5" name="Picture 4"/>
          <p:cNvPicPr>
            <a:picLocks noChangeAspect="1"/>
          </p:cNvPicPr>
          <p:nvPr/>
        </p:nvPicPr>
        <p:blipFill>
          <a:blip r:embed="rId2"/>
          <a:stretch>
            <a:fillRect/>
          </a:stretch>
        </p:blipFill>
        <p:spPr>
          <a:xfrm>
            <a:off x="2133600" y="3637280"/>
            <a:ext cx="4876800" cy="2059940"/>
          </a:xfrm>
          <a:prstGeom prst="rect">
            <a:avLst/>
          </a:prstGeom>
        </p:spPr>
      </p:pic>
    </p:spTree>
    <p:extLst>
      <p:ext uri="{BB962C8B-B14F-4D97-AF65-F5344CB8AC3E}">
        <p14:creationId xmlns:p14="http://schemas.microsoft.com/office/powerpoint/2010/main" val="2362638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
            <a:ext cx="8229600" cy="812800"/>
          </a:xfrm>
        </p:spPr>
        <p:txBody>
          <a:bodyPr/>
          <a:lstStyle/>
          <a:p>
            <a:r>
              <a:rPr lang="en-US" dirty="0" smtClean="0"/>
              <a:t>Recommendation #6 (66)</a:t>
            </a:r>
            <a:endParaRPr lang="en-US" dirty="0"/>
          </a:p>
        </p:txBody>
      </p:sp>
      <p:sp>
        <p:nvSpPr>
          <p:cNvPr id="3" name="Content Placeholder 2"/>
          <p:cNvSpPr>
            <a:spLocks noGrp="1"/>
          </p:cNvSpPr>
          <p:nvPr>
            <p:ph idx="1"/>
          </p:nvPr>
        </p:nvSpPr>
        <p:spPr>
          <a:xfrm>
            <a:off x="457200" y="995680"/>
            <a:ext cx="8229600" cy="5130483"/>
          </a:xfrm>
        </p:spPr>
        <p:txBody>
          <a:bodyPr/>
          <a:lstStyle/>
          <a:p>
            <a:pPr marL="0" marR="0" indent="0">
              <a:spcBef>
                <a:spcPts val="0"/>
              </a:spcBef>
              <a:spcAft>
                <a:spcPts val="0"/>
              </a:spcAft>
              <a:buNone/>
            </a:pPr>
            <a:r>
              <a:rPr lang="en-US" dirty="0">
                <a:ea typeface="Times New Roman"/>
              </a:rPr>
              <a:t>It is recommended that the Board of Education conduct at least one public hearing/comment</a:t>
            </a:r>
          </a:p>
          <a:p>
            <a:pPr marL="0" marR="0" indent="0">
              <a:spcBef>
                <a:spcPts val="0"/>
              </a:spcBef>
              <a:spcAft>
                <a:spcPts val="0"/>
              </a:spcAft>
              <a:buNone/>
            </a:pPr>
            <a:r>
              <a:rPr lang="en-US" dirty="0">
                <a:ea typeface="Times New Roman"/>
              </a:rPr>
              <a:t>period on these options for the general public to express opinions.</a:t>
            </a:r>
          </a:p>
          <a:p>
            <a:pPr marL="0" indent="0">
              <a:buNone/>
            </a:pPr>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18</a:t>
            </a:fld>
            <a:endParaRPr lang="en-US" dirty="0"/>
          </a:p>
        </p:txBody>
      </p:sp>
      <p:pic>
        <p:nvPicPr>
          <p:cNvPr id="5" name="Picture 4"/>
          <p:cNvPicPr>
            <a:picLocks noChangeAspect="1"/>
          </p:cNvPicPr>
          <p:nvPr/>
        </p:nvPicPr>
        <p:blipFill>
          <a:blip r:embed="rId2"/>
          <a:stretch>
            <a:fillRect/>
          </a:stretch>
        </p:blipFill>
        <p:spPr>
          <a:xfrm>
            <a:off x="2844800" y="3345180"/>
            <a:ext cx="3441700" cy="2872740"/>
          </a:xfrm>
          <a:prstGeom prst="rect">
            <a:avLst/>
          </a:prstGeom>
        </p:spPr>
      </p:pic>
    </p:spTree>
    <p:extLst>
      <p:ext uri="{BB962C8B-B14F-4D97-AF65-F5344CB8AC3E}">
        <p14:creationId xmlns:p14="http://schemas.microsoft.com/office/powerpoint/2010/main" val="1165561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04800" y="6477000"/>
            <a:ext cx="3886200" cy="307975"/>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Castallo &amp; </a:t>
            </a:r>
            <a:r>
              <a:rPr lang="en-US" sz="1400" dirty="0" smtClean="0">
                <a:solidFill>
                  <a:srgbClr val="000000"/>
                </a:solidFill>
              </a:rPr>
              <a:t>Silky LLC-</a:t>
            </a:r>
            <a:r>
              <a:rPr lang="en-US" sz="1400" i="1" dirty="0">
                <a:solidFill>
                  <a:srgbClr val="000000"/>
                </a:solidFill>
              </a:rPr>
              <a:t>Education Consultants</a:t>
            </a:r>
            <a:endParaRPr lang="en-US" sz="1400" dirty="0">
              <a:solidFill>
                <a:srgbClr val="000000"/>
              </a:solidFill>
            </a:endParaRPr>
          </a:p>
        </p:txBody>
      </p:sp>
      <p:sp>
        <p:nvSpPr>
          <p:cNvPr id="5" name="Title 4"/>
          <p:cNvSpPr>
            <a:spLocks noGrp="1"/>
          </p:cNvSpPr>
          <p:nvPr>
            <p:ph type="title"/>
          </p:nvPr>
        </p:nvSpPr>
        <p:spPr/>
        <p:txBody>
          <a:bodyPr/>
          <a:lstStyle/>
          <a:p>
            <a:r>
              <a:rPr lang="en-US" dirty="0" smtClean="0"/>
              <a:t>Questions ????</a:t>
            </a:r>
            <a:endParaRPr lang="en-US" dirty="0"/>
          </a:p>
        </p:txBody>
      </p:sp>
      <p:sp>
        <p:nvSpPr>
          <p:cNvPr id="2" name="Slide Number Placeholder 1"/>
          <p:cNvSpPr>
            <a:spLocks noGrp="1"/>
          </p:cNvSpPr>
          <p:nvPr>
            <p:ph type="sldNum" sz="quarter" idx="12"/>
          </p:nvPr>
        </p:nvSpPr>
        <p:spPr/>
        <p:txBody>
          <a:bodyPr/>
          <a:lstStyle/>
          <a:p>
            <a:fld id="{48A3A356-07FF-C542-9B5F-3502559C326A}" type="slidenum">
              <a:rPr lang="en-US" smtClean="0"/>
              <a:t>19</a:t>
            </a:fld>
            <a:endParaRPr lang="en-US" dirty="0"/>
          </a:p>
        </p:txBody>
      </p:sp>
      <p:pic>
        <p:nvPicPr>
          <p:cNvPr id="8" name="Picture 7"/>
          <p:cNvPicPr>
            <a:picLocks noChangeAspect="1"/>
          </p:cNvPicPr>
          <p:nvPr/>
        </p:nvPicPr>
        <p:blipFill>
          <a:blip r:embed="rId2"/>
          <a:stretch>
            <a:fillRect/>
          </a:stretch>
        </p:blipFill>
        <p:spPr>
          <a:xfrm>
            <a:off x="1930400" y="1595798"/>
            <a:ext cx="5250144" cy="4169305"/>
          </a:xfrm>
          <a:prstGeom prst="rect">
            <a:avLst/>
          </a:prstGeom>
          <a:ln>
            <a:solidFill>
              <a:schemeClr val="tx1"/>
            </a:solidFill>
          </a:ln>
        </p:spPr>
      </p:pic>
    </p:spTree>
    <p:extLst>
      <p:ext uri="{BB962C8B-B14F-4D97-AF65-F5344CB8AC3E}">
        <p14:creationId xmlns:p14="http://schemas.microsoft.com/office/powerpoint/2010/main" val="3278875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r>
              <a:rPr lang="en-US" dirty="0" smtClean="0"/>
              <a:t>Oneida Board of Education and Administration</a:t>
            </a:r>
          </a:p>
          <a:p>
            <a:r>
              <a:rPr lang="en-US" dirty="0" smtClean="0"/>
              <a:t>Advisory Committee</a:t>
            </a:r>
          </a:p>
          <a:p>
            <a:pPr marL="457200" lvl="1" indent="0">
              <a:buNone/>
            </a:pPr>
            <a:r>
              <a:rPr lang="en-US" dirty="0" smtClean="0"/>
              <a:t>	</a:t>
            </a:r>
            <a:r>
              <a:rPr lang="en-US" i="1" dirty="0" smtClean="0"/>
              <a:t>Dr</a:t>
            </a:r>
            <a:r>
              <a:rPr lang="en-US" i="1" dirty="0"/>
              <a:t>. John Costello </a:t>
            </a:r>
            <a:r>
              <a:rPr lang="en-US" i="1" dirty="0" smtClean="0"/>
              <a:t>				Megan </a:t>
            </a:r>
            <a:r>
              <a:rPr lang="en-US" i="1" dirty="0"/>
              <a:t>Kelly</a:t>
            </a:r>
          </a:p>
          <a:p>
            <a:pPr marL="457200" lvl="1" indent="0">
              <a:buNone/>
            </a:pPr>
            <a:r>
              <a:rPr lang="en-US" i="1" dirty="0" smtClean="0"/>
              <a:t>	Jennifer </a:t>
            </a:r>
            <a:r>
              <a:rPr lang="en-US" i="1" dirty="0" err="1"/>
              <a:t>DePerno</a:t>
            </a:r>
            <a:r>
              <a:rPr lang="en-US" i="1" dirty="0"/>
              <a:t> </a:t>
            </a:r>
            <a:r>
              <a:rPr lang="en-US" i="1" dirty="0" smtClean="0"/>
              <a:t>				Chad </a:t>
            </a:r>
            <a:r>
              <a:rPr lang="en-US" i="1" dirty="0"/>
              <a:t>Mack</a:t>
            </a:r>
          </a:p>
          <a:p>
            <a:pPr marL="457200" lvl="1" indent="0">
              <a:buNone/>
            </a:pPr>
            <a:r>
              <a:rPr lang="en-US" i="1" dirty="0" smtClean="0"/>
              <a:t>	Jodie </a:t>
            </a:r>
            <a:r>
              <a:rPr lang="en-US" i="1" dirty="0"/>
              <a:t>Gardner </a:t>
            </a:r>
            <a:r>
              <a:rPr lang="en-US" i="1" dirty="0" smtClean="0"/>
              <a:t>					Stephanie </a:t>
            </a:r>
            <a:r>
              <a:rPr lang="en-US" i="1" dirty="0"/>
              <a:t>Neff</a:t>
            </a:r>
          </a:p>
          <a:p>
            <a:pPr marL="457200" lvl="1" indent="0">
              <a:buNone/>
            </a:pPr>
            <a:r>
              <a:rPr lang="en-US" i="1" dirty="0" smtClean="0"/>
              <a:t>	Molly </a:t>
            </a:r>
            <a:r>
              <a:rPr lang="en-US" i="1" dirty="0"/>
              <a:t>Hagan </a:t>
            </a:r>
            <a:r>
              <a:rPr lang="en-US" i="1" dirty="0" smtClean="0"/>
              <a:t>					Dawn </a:t>
            </a:r>
            <a:r>
              <a:rPr lang="en-US" i="1" dirty="0"/>
              <a:t>Paz</a:t>
            </a:r>
          </a:p>
          <a:p>
            <a:pPr marL="457200" lvl="1" indent="0">
              <a:buNone/>
            </a:pPr>
            <a:r>
              <a:rPr lang="en-US" i="1" dirty="0" smtClean="0"/>
              <a:t>	Randy </a:t>
            </a:r>
            <a:r>
              <a:rPr lang="en-US" i="1" dirty="0" err="1"/>
              <a:t>Hirschey</a:t>
            </a:r>
            <a:r>
              <a:rPr lang="en-US" i="1" dirty="0"/>
              <a:t> </a:t>
            </a:r>
            <a:r>
              <a:rPr lang="en-US" i="1" dirty="0" smtClean="0"/>
              <a:t>					Robert </a:t>
            </a:r>
            <a:r>
              <a:rPr lang="en-US" i="1" dirty="0"/>
              <a:t>Sayles</a:t>
            </a:r>
          </a:p>
          <a:p>
            <a:pPr marL="457200" lvl="1" indent="0">
              <a:buNone/>
            </a:pPr>
            <a:r>
              <a:rPr lang="en-US" i="1" dirty="0" smtClean="0"/>
              <a:t>	Carrie </a:t>
            </a:r>
            <a:r>
              <a:rPr lang="en-US" i="1" dirty="0"/>
              <a:t>Isabelle </a:t>
            </a:r>
            <a:r>
              <a:rPr lang="en-US" i="1" dirty="0" smtClean="0"/>
              <a:t>					Lillian </a:t>
            </a:r>
            <a:r>
              <a:rPr lang="en-US" i="1" dirty="0"/>
              <a:t>White</a:t>
            </a:r>
          </a:p>
          <a:p>
            <a:pPr marL="457200" lvl="1" indent="0">
              <a:buNone/>
            </a:pPr>
            <a:r>
              <a:rPr lang="en-US" i="1" dirty="0" smtClean="0"/>
              <a:t>	David </a:t>
            </a:r>
            <a:r>
              <a:rPr lang="en-US" i="1" dirty="0"/>
              <a:t>Wright</a:t>
            </a:r>
          </a:p>
          <a:p>
            <a:pPr marL="0" indent="0">
              <a:buNone/>
            </a:pPr>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2</a:t>
            </a:fld>
            <a:endParaRPr lang="en-US" dirty="0"/>
          </a:p>
        </p:txBody>
      </p:sp>
      <p:pic>
        <p:nvPicPr>
          <p:cNvPr id="6" name="Picture 5"/>
          <p:cNvPicPr>
            <a:picLocks noChangeAspect="1"/>
          </p:cNvPicPr>
          <p:nvPr/>
        </p:nvPicPr>
        <p:blipFill>
          <a:blip r:embed="rId2"/>
          <a:stretch>
            <a:fillRect/>
          </a:stretch>
        </p:blipFill>
        <p:spPr>
          <a:xfrm>
            <a:off x="5831840" y="76200"/>
            <a:ext cx="3312160" cy="1524000"/>
          </a:xfrm>
          <a:prstGeom prst="rect">
            <a:avLst/>
          </a:prstGeom>
        </p:spPr>
      </p:pic>
    </p:spTree>
    <p:extLst>
      <p:ext uri="{BB962C8B-B14F-4D97-AF65-F5344CB8AC3E}">
        <p14:creationId xmlns:p14="http://schemas.microsoft.com/office/powerpoint/2010/main" val="37748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533400" y="0"/>
            <a:ext cx="7924800" cy="1143000"/>
          </a:xfrm>
        </p:spPr>
        <p:txBody>
          <a:bodyPr/>
          <a:lstStyle/>
          <a:p>
            <a:pPr eaLnBrk="1" hangingPunct="1"/>
            <a:r>
              <a:rPr lang="en-US" dirty="0">
                <a:solidFill>
                  <a:srgbClr val="000000"/>
                </a:solidFill>
                <a:ea typeface="ＭＳ Ｐゴシック" pitchFamily="4" charset="-128"/>
                <a:cs typeface="ＭＳ Ｐゴシック" pitchFamily="4" charset="-128"/>
              </a:rPr>
              <a:t>Purpose of the </a:t>
            </a:r>
            <a:r>
              <a:rPr lang="en-US" dirty="0" smtClean="0">
                <a:solidFill>
                  <a:srgbClr val="000000"/>
                </a:solidFill>
                <a:ea typeface="ＭＳ Ｐゴシック" pitchFamily="4" charset="-128"/>
                <a:cs typeface="ＭＳ Ｐゴシック" pitchFamily="4" charset="-128"/>
              </a:rPr>
              <a:t>Study (8)</a:t>
            </a:r>
            <a:endParaRPr lang="en-US" dirty="0">
              <a:solidFill>
                <a:srgbClr val="000000"/>
              </a:solidFill>
              <a:ea typeface="ＭＳ Ｐゴシック" pitchFamily="4" charset="-128"/>
              <a:cs typeface="ＭＳ Ｐゴシック" pitchFamily="4" charset="-128"/>
            </a:endParaRPr>
          </a:p>
        </p:txBody>
      </p:sp>
      <p:sp>
        <p:nvSpPr>
          <p:cNvPr id="18435" name="Subtitle 2"/>
          <p:cNvSpPr>
            <a:spLocks noGrp="1"/>
          </p:cNvSpPr>
          <p:nvPr>
            <p:ph type="subTitle" idx="1"/>
          </p:nvPr>
        </p:nvSpPr>
        <p:spPr>
          <a:xfrm>
            <a:off x="304800" y="1143000"/>
            <a:ext cx="8528734" cy="3022600"/>
          </a:xfrm>
        </p:spPr>
        <p:txBody>
          <a:bodyPr>
            <a:noAutofit/>
          </a:bodyPr>
          <a:lstStyle/>
          <a:p>
            <a:pPr marL="457200" algn="l"/>
            <a:r>
              <a:rPr lang="en-US" sz="3600" dirty="0">
                <a:solidFill>
                  <a:schemeClr val="tx1"/>
                </a:solidFill>
              </a:rPr>
              <a:t>In considering a number of options, is there a better way educationally and fiscally to reconfigure the grades and facilities to provide a sound instructional program now and in the future?</a:t>
            </a:r>
          </a:p>
          <a:p>
            <a:pPr marL="457200" algn="l"/>
            <a:endParaRPr lang="en-US" sz="3600" dirty="0">
              <a:solidFill>
                <a:schemeClr val="tx1"/>
              </a:solidFill>
              <a:latin typeface="Bookman Old Style" pitchFamily="4" charset="0"/>
              <a:ea typeface="ＭＳ Ｐゴシック" pitchFamily="4" charset="-128"/>
              <a:cs typeface="ＭＳ Ｐゴシック" pitchFamily="4" charset="-128"/>
            </a:endParaRPr>
          </a:p>
        </p:txBody>
      </p:sp>
      <p:pic>
        <p:nvPicPr>
          <p:cNvPr id="18437" name="Picture 5" descr="images-4.jpg"/>
          <p:cNvPicPr>
            <a:picLocks noChangeAspect="1"/>
          </p:cNvPicPr>
          <p:nvPr/>
        </p:nvPicPr>
        <p:blipFill>
          <a:blip r:embed="rId2"/>
          <a:srcRect/>
          <a:stretch>
            <a:fillRect/>
          </a:stretch>
        </p:blipFill>
        <p:spPr bwMode="auto">
          <a:xfrm>
            <a:off x="3561639" y="4375150"/>
            <a:ext cx="2794000" cy="1981200"/>
          </a:xfrm>
          <a:prstGeom prst="rect">
            <a:avLst/>
          </a:prstGeom>
          <a:noFill/>
          <a:ln w="9525">
            <a:solidFill>
              <a:schemeClr val="tx1"/>
            </a:solidFill>
            <a:miter lim="800000"/>
            <a:headEnd/>
            <a:tailEnd/>
          </a:ln>
        </p:spPr>
      </p:pic>
      <p:sp>
        <p:nvSpPr>
          <p:cNvPr id="18438" name="TextBox 5"/>
          <p:cNvSpPr txBox="1">
            <a:spLocks noChangeArrowheads="1"/>
          </p:cNvSpPr>
          <p:nvPr/>
        </p:nvSpPr>
        <p:spPr bwMode="auto">
          <a:xfrm>
            <a:off x="304800" y="6477000"/>
            <a:ext cx="3886200" cy="307975"/>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Castallo &amp; </a:t>
            </a:r>
            <a:r>
              <a:rPr lang="en-US" sz="1400" dirty="0" smtClean="0">
                <a:solidFill>
                  <a:srgbClr val="000000"/>
                </a:solidFill>
              </a:rPr>
              <a:t>Silky LLC-</a:t>
            </a:r>
            <a:r>
              <a:rPr lang="en-US" sz="1400" i="1" dirty="0">
                <a:solidFill>
                  <a:srgbClr val="000000"/>
                </a:solidFill>
              </a:rPr>
              <a:t>Education Consultants</a:t>
            </a:r>
            <a:endParaRPr lang="en-US" sz="1400" dirty="0">
              <a:solidFill>
                <a:srgbClr val="000000"/>
              </a:solidFill>
            </a:endParaRPr>
          </a:p>
        </p:txBody>
      </p:sp>
      <p:sp>
        <p:nvSpPr>
          <p:cNvPr id="2" name="Slide Number Placeholder 1"/>
          <p:cNvSpPr>
            <a:spLocks noGrp="1"/>
          </p:cNvSpPr>
          <p:nvPr>
            <p:ph type="sldNum" sz="quarter" idx="12"/>
          </p:nvPr>
        </p:nvSpPr>
        <p:spPr/>
        <p:txBody>
          <a:bodyPr/>
          <a:lstStyle/>
          <a:p>
            <a:fld id="{48A3A356-07FF-C542-9B5F-3502559C326A}" type="slidenum">
              <a:rPr lang="en-US" smtClean="0"/>
              <a:t>3</a:t>
            </a:fld>
            <a:endParaRPr lang="en-US" dirty="0"/>
          </a:p>
        </p:txBody>
      </p:sp>
    </p:spTree>
    <p:extLst>
      <p:ext uri="{BB962C8B-B14F-4D97-AF65-F5344CB8AC3E}">
        <p14:creationId xmlns:p14="http://schemas.microsoft.com/office/powerpoint/2010/main" val="3441440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274638"/>
            <a:ext cx="8849360" cy="1239202"/>
          </a:xfrm>
        </p:spPr>
        <p:txBody>
          <a:bodyPr>
            <a:noAutofit/>
          </a:bodyPr>
          <a:lstStyle/>
          <a:p>
            <a:r>
              <a:rPr lang="en-US" sz="3200" dirty="0">
                <a:solidFill>
                  <a:srgbClr val="000000"/>
                </a:solidFill>
                <a:ea typeface="ＭＳ Ｐゴシック" pitchFamily="4" charset="-128"/>
                <a:cs typeface="ＭＳ Ｐゴシック" pitchFamily="4" charset="-128"/>
              </a:rPr>
              <a:t>The district’s enrollment has declined from 2,211 in 2012-13 to 1,948 in 2017-18 and will likely continue to decline</a:t>
            </a:r>
            <a:r>
              <a:rPr lang="en-US" sz="3200" dirty="0" smtClean="0">
                <a:solidFill>
                  <a:srgbClr val="000000"/>
                </a:solidFill>
                <a:ea typeface="ＭＳ Ｐゴシック" pitchFamily="4" charset="-128"/>
                <a:cs typeface="ＭＳ Ｐゴシック" pitchFamily="4" charset="-128"/>
              </a:rPr>
              <a:t>. (12)</a:t>
            </a:r>
            <a:endParaRPr lang="en-US" sz="3200" dirty="0"/>
          </a:p>
        </p:txBody>
      </p:sp>
      <p:sp>
        <p:nvSpPr>
          <p:cNvPr id="3" name="Content Placeholder 2"/>
          <p:cNvSpPr>
            <a:spLocks noGrp="1"/>
          </p:cNvSpPr>
          <p:nvPr>
            <p:ph idx="1"/>
          </p:nvPr>
        </p:nvSpPr>
        <p:spPr>
          <a:xfrm>
            <a:off x="2184400" y="2926080"/>
            <a:ext cx="6502400" cy="3200083"/>
          </a:xfrm>
        </p:spPr>
        <p:txBody>
          <a:bodyPr/>
          <a:lstStyle/>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227225"/>
              </p:ext>
            </p:extLst>
          </p:nvPr>
        </p:nvGraphicFramePr>
        <p:xfrm>
          <a:off x="457200" y="1781175"/>
          <a:ext cx="8361680" cy="4940300"/>
        </p:xfrm>
        <a:graphic>
          <a:graphicData uri="http://schemas.openxmlformats.org/presentationml/2006/ole">
            <mc:AlternateContent xmlns:mc="http://schemas.openxmlformats.org/markup-compatibility/2006">
              <mc:Choice xmlns:v="urn:schemas-microsoft-com:vml" Requires="v">
                <p:oleObj spid="_x0000_s40988" name="Document" r:id="rId3" imgW="6477000" imgH="4940300" progId="Word.Document.12">
                  <p:embed/>
                </p:oleObj>
              </mc:Choice>
              <mc:Fallback>
                <p:oleObj name="Document" r:id="rId3" imgW="6477000" imgH="4940300" progId="Word.Document.12">
                  <p:embed/>
                  <p:pic>
                    <p:nvPicPr>
                      <p:cNvPr id="0" name=""/>
                      <p:cNvPicPr/>
                      <p:nvPr/>
                    </p:nvPicPr>
                    <p:blipFill>
                      <a:blip r:embed="rId4"/>
                      <a:stretch>
                        <a:fillRect/>
                      </a:stretch>
                    </p:blipFill>
                    <p:spPr>
                      <a:xfrm>
                        <a:off x="457200" y="1781175"/>
                        <a:ext cx="8361680" cy="4940300"/>
                      </a:xfrm>
                      <a:prstGeom prst="rect">
                        <a:avLst/>
                      </a:prstGeom>
                    </p:spPr>
                  </p:pic>
                </p:oleObj>
              </mc:Fallback>
            </mc:AlternateContent>
          </a:graphicData>
        </a:graphic>
      </p:graphicFrame>
    </p:spTree>
    <p:extLst>
      <p:ext uri="{BB962C8B-B14F-4D97-AF65-F5344CB8AC3E}">
        <p14:creationId xmlns:p14="http://schemas.microsoft.com/office/powerpoint/2010/main" val="361041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447040"/>
            <a:ext cx="8991600" cy="970598"/>
          </a:xfrm>
        </p:spPr>
        <p:txBody>
          <a:bodyPr>
            <a:noAutofit/>
          </a:bodyPr>
          <a:lstStyle/>
          <a:p>
            <a:r>
              <a:rPr lang="en-US" sz="3200" dirty="0"/>
              <a:t>The neighborhood school concept has been embraced by Oneida for the location of its elementary schools</a:t>
            </a:r>
            <a:r>
              <a:rPr lang="en-US" sz="3200" dirty="0" smtClean="0"/>
              <a:t>. (18)</a:t>
            </a:r>
            <a:endParaRPr lang="en-US" sz="3200" dirty="0"/>
          </a:p>
        </p:txBody>
      </p:sp>
      <p:pic>
        <p:nvPicPr>
          <p:cNvPr id="6" name="Content Placeholder 5"/>
          <p:cNvPicPr>
            <a:picLocks noGrp="1" noChangeAspect="1"/>
          </p:cNvPicPr>
          <p:nvPr>
            <p:ph idx="1"/>
          </p:nvPr>
        </p:nvPicPr>
        <p:blipFill>
          <a:blip r:embed="rId3"/>
          <a:srcRect l="8574" r="8574"/>
          <a:stretch>
            <a:fillRect/>
          </a:stretch>
        </p:blipFill>
        <p:spPr>
          <a:xfrm>
            <a:off x="2295525" y="2286000"/>
            <a:ext cx="4257675" cy="2265363"/>
          </a:xfrm>
        </p:spPr>
      </p:pic>
      <p:sp>
        <p:nvSpPr>
          <p:cNvPr id="4" name="Slide Number Placeholder 3"/>
          <p:cNvSpPr>
            <a:spLocks noGrp="1"/>
          </p:cNvSpPr>
          <p:nvPr>
            <p:ph type="sldNum" sz="quarter" idx="12"/>
          </p:nvPr>
        </p:nvSpPr>
        <p:spPr/>
        <p:txBody>
          <a:bodyPr/>
          <a:lstStyle/>
          <a:p>
            <a:fld id="{AE5B0B91-E165-F540-95DD-00734C03BA7B}"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1540387"/>
              </p:ext>
            </p:extLst>
          </p:nvPr>
        </p:nvGraphicFramePr>
        <p:xfrm>
          <a:off x="751840" y="1788160"/>
          <a:ext cx="8209280" cy="3464560"/>
        </p:xfrm>
        <a:graphic>
          <a:graphicData uri="http://schemas.openxmlformats.org/presentationml/2006/ole">
            <mc:AlternateContent xmlns:mc="http://schemas.openxmlformats.org/markup-compatibility/2006">
              <mc:Choice xmlns:v="urn:schemas-microsoft-com:vml" Requires="v">
                <p:oleObj spid="_x0000_s43034" name="Document" r:id="rId4" imgW="6083300" imgH="2349500" progId="Word.Document.12">
                  <p:embed/>
                </p:oleObj>
              </mc:Choice>
              <mc:Fallback>
                <p:oleObj name="Document" r:id="rId4" imgW="6083300" imgH="2349500" progId="Word.Document.12">
                  <p:embed/>
                  <p:pic>
                    <p:nvPicPr>
                      <p:cNvPr id="0" name=""/>
                      <p:cNvPicPr/>
                      <p:nvPr/>
                    </p:nvPicPr>
                    <p:blipFill>
                      <a:blip r:embed="rId5"/>
                      <a:stretch>
                        <a:fillRect/>
                      </a:stretch>
                    </p:blipFill>
                    <p:spPr>
                      <a:xfrm>
                        <a:off x="751840" y="1788160"/>
                        <a:ext cx="8209280" cy="346456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628900" y="5059679"/>
            <a:ext cx="4292600" cy="1661795"/>
          </a:xfrm>
          <a:prstGeom prst="rect">
            <a:avLst/>
          </a:prstGeom>
        </p:spPr>
      </p:pic>
    </p:spTree>
    <p:extLst>
      <p:ext uri="{BB962C8B-B14F-4D97-AF65-F5344CB8AC3E}">
        <p14:creationId xmlns:p14="http://schemas.microsoft.com/office/powerpoint/2010/main" val="365691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Building Condition Survey has identified approximately $20,000,000 of work to be considered in the district’s facilities</a:t>
            </a:r>
            <a:r>
              <a:rPr lang="en-US" sz="3200" dirty="0" smtClean="0"/>
              <a:t>. (37)</a:t>
            </a:r>
            <a:endParaRPr lang="en-US" sz="3200" dirty="0"/>
          </a:p>
        </p:txBody>
      </p:sp>
      <p:pic>
        <p:nvPicPr>
          <p:cNvPr id="6" name="Content Placeholder 5"/>
          <p:cNvPicPr>
            <a:picLocks noGrp="1" noChangeAspect="1"/>
          </p:cNvPicPr>
          <p:nvPr>
            <p:ph idx="1"/>
          </p:nvPr>
        </p:nvPicPr>
        <p:blipFill>
          <a:blip r:embed="rId3"/>
          <a:srcRect t="13624" b="13624"/>
          <a:stretch>
            <a:fillRect/>
          </a:stretch>
        </p:blipFill>
        <p:spPr>
          <a:xfrm>
            <a:off x="2366963" y="2244725"/>
            <a:ext cx="3597275" cy="2724150"/>
          </a:xfrm>
        </p:spPr>
      </p:pic>
      <p:sp>
        <p:nvSpPr>
          <p:cNvPr id="4" name="Slide Number Placeholder 3"/>
          <p:cNvSpPr>
            <a:spLocks noGrp="1"/>
          </p:cNvSpPr>
          <p:nvPr>
            <p:ph type="sldNum" sz="quarter" idx="12"/>
          </p:nvPr>
        </p:nvSpPr>
        <p:spPr/>
        <p:txBody>
          <a:bodyPr/>
          <a:lstStyle/>
          <a:p>
            <a:fld id="{AE5B0B91-E165-F540-95DD-00734C03BA7B}"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2654637"/>
              </p:ext>
            </p:extLst>
          </p:nvPr>
        </p:nvGraphicFramePr>
        <p:xfrm>
          <a:off x="0" y="1600200"/>
          <a:ext cx="7335520" cy="5121275"/>
        </p:xfrm>
        <a:graphic>
          <a:graphicData uri="http://schemas.openxmlformats.org/presentationml/2006/ole">
            <mc:AlternateContent xmlns:mc="http://schemas.openxmlformats.org/markup-compatibility/2006">
              <mc:Choice xmlns:v="urn:schemas-microsoft-com:vml" Requires="v">
                <p:oleObj spid="_x0000_s44058" name="Document" r:id="rId4" imgW="6083300" imgH="2895600" progId="Word.Document.12">
                  <p:embed/>
                </p:oleObj>
              </mc:Choice>
              <mc:Fallback>
                <p:oleObj name="Document" r:id="rId4" imgW="6083300" imgH="2895600" progId="Word.Document.12">
                  <p:embed/>
                  <p:pic>
                    <p:nvPicPr>
                      <p:cNvPr id="0" name=""/>
                      <p:cNvPicPr/>
                      <p:nvPr/>
                    </p:nvPicPr>
                    <p:blipFill>
                      <a:blip r:embed="rId5"/>
                      <a:stretch>
                        <a:fillRect/>
                      </a:stretch>
                    </p:blipFill>
                    <p:spPr>
                      <a:xfrm>
                        <a:off x="0" y="1600200"/>
                        <a:ext cx="7335520" cy="5121275"/>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6553200" y="2092960"/>
            <a:ext cx="2428240" cy="3840480"/>
          </a:xfrm>
          <a:prstGeom prst="rect">
            <a:avLst/>
          </a:prstGeom>
        </p:spPr>
      </p:pic>
    </p:spTree>
    <p:extLst>
      <p:ext uri="{BB962C8B-B14F-4D97-AF65-F5344CB8AC3E}">
        <p14:creationId xmlns:p14="http://schemas.microsoft.com/office/powerpoint/2010/main" val="25201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5520"/>
          </a:xfrm>
        </p:spPr>
        <p:txBody>
          <a:bodyPr>
            <a:normAutofit/>
          </a:bodyPr>
          <a:lstStyle/>
          <a:p>
            <a:r>
              <a:rPr lang="en-US" sz="3600" dirty="0" smtClean="0"/>
              <a:t>Option 1-Status Quo (57-58)</a:t>
            </a:r>
            <a:endParaRPr lang="en-US" sz="3600" dirty="0"/>
          </a:p>
        </p:txBody>
      </p:sp>
      <p:pic>
        <p:nvPicPr>
          <p:cNvPr id="6" name="Content Placeholder 5"/>
          <p:cNvPicPr>
            <a:picLocks noGrp="1" noChangeAspect="1"/>
          </p:cNvPicPr>
          <p:nvPr>
            <p:ph idx="1"/>
          </p:nvPr>
        </p:nvPicPr>
        <p:blipFill>
          <a:blip r:embed="rId3"/>
          <a:srcRect t="6316" b="6316"/>
          <a:stretch>
            <a:fillRect/>
          </a:stretch>
        </p:blipFill>
        <p:spPr>
          <a:xfrm>
            <a:off x="2560638" y="1600200"/>
            <a:ext cx="4246562" cy="2555875"/>
          </a:xfrm>
        </p:spPr>
      </p:pic>
      <p:sp>
        <p:nvSpPr>
          <p:cNvPr id="4" name="Slide Number Placeholder 3"/>
          <p:cNvSpPr>
            <a:spLocks noGrp="1"/>
          </p:cNvSpPr>
          <p:nvPr>
            <p:ph type="sldNum" sz="quarter" idx="12"/>
          </p:nvPr>
        </p:nvSpPr>
        <p:spPr/>
        <p:txBody>
          <a:bodyPr/>
          <a:lstStyle/>
          <a:p>
            <a:fld id="{AE5B0B91-E165-F540-95DD-00734C03BA7B}"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08219736"/>
              </p:ext>
            </p:extLst>
          </p:nvPr>
        </p:nvGraphicFramePr>
        <p:xfrm>
          <a:off x="1036320" y="914400"/>
          <a:ext cx="7752080" cy="4287520"/>
        </p:xfrm>
        <a:graphic>
          <a:graphicData uri="http://schemas.openxmlformats.org/presentationml/2006/ole">
            <mc:AlternateContent xmlns:mc="http://schemas.openxmlformats.org/markup-compatibility/2006">
              <mc:Choice xmlns:v="urn:schemas-microsoft-com:vml" Requires="v">
                <p:oleObj spid="_x0000_s59414" name="Document" r:id="rId4" imgW="6083300" imgH="2349500" progId="Word.Document.12">
                  <p:embed/>
                </p:oleObj>
              </mc:Choice>
              <mc:Fallback>
                <p:oleObj name="Document" r:id="rId4" imgW="6083300" imgH="2349500" progId="Word.Document.12">
                  <p:embed/>
                  <p:pic>
                    <p:nvPicPr>
                      <p:cNvPr id="0" name=""/>
                      <p:cNvPicPr/>
                      <p:nvPr/>
                    </p:nvPicPr>
                    <p:blipFill>
                      <a:blip r:embed="rId5"/>
                      <a:stretch>
                        <a:fillRect/>
                      </a:stretch>
                    </p:blipFill>
                    <p:spPr>
                      <a:xfrm>
                        <a:off x="1036320" y="914400"/>
                        <a:ext cx="7752080" cy="428752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560638" y="4866639"/>
            <a:ext cx="4398962" cy="1854835"/>
          </a:xfrm>
          <a:prstGeom prst="rect">
            <a:avLst/>
          </a:prstGeom>
        </p:spPr>
      </p:pic>
    </p:spTree>
    <p:extLst>
      <p:ext uri="{BB962C8B-B14F-4D97-AF65-F5344CB8AC3E}">
        <p14:creationId xmlns:p14="http://schemas.microsoft.com/office/powerpoint/2010/main" val="397285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5360"/>
          </a:xfrm>
        </p:spPr>
        <p:txBody>
          <a:bodyPr>
            <a:normAutofit/>
          </a:bodyPr>
          <a:lstStyle/>
          <a:p>
            <a:r>
              <a:rPr lang="en-US" sz="3600" dirty="0" smtClean="0"/>
              <a:t>Option 2-Grade Center Plan (59-60)</a:t>
            </a:r>
            <a:endParaRPr lang="en-US" sz="3600" dirty="0"/>
          </a:p>
        </p:txBody>
      </p:sp>
      <p:pic>
        <p:nvPicPr>
          <p:cNvPr id="6" name="Content Placeholder 5"/>
          <p:cNvPicPr>
            <a:picLocks noGrp="1" noChangeAspect="1"/>
          </p:cNvPicPr>
          <p:nvPr>
            <p:ph idx="1"/>
          </p:nvPr>
        </p:nvPicPr>
        <p:blipFill>
          <a:blip r:embed="rId3"/>
          <a:srcRect t="8900" b="8900"/>
          <a:stretch>
            <a:fillRect/>
          </a:stretch>
        </p:blipFill>
        <p:spPr>
          <a:xfrm>
            <a:off x="2540000" y="2620963"/>
            <a:ext cx="2600325" cy="1422400"/>
          </a:xfrm>
        </p:spPr>
      </p:pic>
      <p:sp>
        <p:nvSpPr>
          <p:cNvPr id="4" name="Slide Number Placeholder 3"/>
          <p:cNvSpPr>
            <a:spLocks noGrp="1"/>
          </p:cNvSpPr>
          <p:nvPr>
            <p:ph type="sldNum" sz="quarter" idx="12"/>
          </p:nvPr>
        </p:nvSpPr>
        <p:spPr/>
        <p:txBody>
          <a:bodyPr/>
          <a:lstStyle/>
          <a:p>
            <a:fld id="{AE5B0B91-E165-F540-95DD-00734C03BA7B}"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94680637"/>
              </p:ext>
            </p:extLst>
          </p:nvPr>
        </p:nvGraphicFramePr>
        <p:xfrm>
          <a:off x="233680" y="843280"/>
          <a:ext cx="8625840" cy="3606800"/>
        </p:xfrm>
        <a:graphic>
          <a:graphicData uri="http://schemas.openxmlformats.org/presentationml/2006/ole">
            <mc:AlternateContent xmlns:mc="http://schemas.openxmlformats.org/markup-compatibility/2006">
              <mc:Choice xmlns:v="urn:schemas-microsoft-com:vml" Requires="v">
                <p:oleObj spid="_x0000_s56342" name="Document" r:id="rId4" imgW="6083300" imgH="2336800" progId="Word.Document.12">
                  <p:embed/>
                </p:oleObj>
              </mc:Choice>
              <mc:Fallback>
                <p:oleObj name="Document" r:id="rId4" imgW="6083300" imgH="2336800" progId="Word.Document.12">
                  <p:embed/>
                  <p:pic>
                    <p:nvPicPr>
                      <p:cNvPr id="0" name=""/>
                      <p:cNvPicPr/>
                      <p:nvPr/>
                    </p:nvPicPr>
                    <p:blipFill>
                      <a:blip r:embed="rId5"/>
                      <a:stretch>
                        <a:fillRect/>
                      </a:stretch>
                    </p:blipFill>
                    <p:spPr>
                      <a:xfrm>
                        <a:off x="233680" y="843280"/>
                        <a:ext cx="8625840" cy="360680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865120" y="4318000"/>
            <a:ext cx="3771900" cy="2324100"/>
          </a:xfrm>
          <a:prstGeom prst="rect">
            <a:avLst/>
          </a:prstGeom>
        </p:spPr>
      </p:pic>
    </p:spTree>
    <p:extLst>
      <p:ext uri="{BB962C8B-B14F-4D97-AF65-F5344CB8AC3E}">
        <p14:creationId xmlns:p14="http://schemas.microsoft.com/office/powerpoint/2010/main" val="58990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3600"/>
          </a:xfrm>
        </p:spPr>
        <p:txBody>
          <a:bodyPr>
            <a:normAutofit fontScale="90000"/>
          </a:bodyPr>
          <a:lstStyle/>
          <a:p>
            <a:r>
              <a:rPr lang="en-US" sz="3600" dirty="0" smtClean="0"/>
              <a:t>Option 3-Close One of the Elementary Schools (60-61)</a:t>
            </a:r>
            <a:endParaRPr lang="en-US" sz="3600" dirty="0"/>
          </a:p>
        </p:txBody>
      </p:sp>
      <p:pic>
        <p:nvPicPr>
          <p:cNvPr id="6" name="Content Placeholder 5"/>
          <p:cNvPicPr>
            <a:picLocks noGrp="1" noChangeAspect="1"/>
          </p:cNvPicPr>
          <p:nvPr>
            <p:ph idx="1"/>
          </p:nvPr>
        </p:nvPicPr>
        <p:blipFill>
          <a:blip r:embed="rId3"/>
          <a:srcRect l="7697" r="7697"/>
          <a:stretch>
            <a:fillRect/>
          </a:stretch>
        </p:blipFill>
        <p:spPr>
          <a:xfrm>
            <a:off x="2193925" y="1600200"/>
            <a:ext cx="4714875" cy="1925638"/>
          </a:xfrm>
        </p:spPr>
      </p:pic>
      <p:sp>
        <p:nvSpPr>
          <p:cNvPr id="4" name="Slide Number Placeholder 3"/>
          <p:cNvSpPr>
            <a:spLocks noGrp="1"/>
          </p:cNvSpPr>
          <p:nvPr>
            <p:ph type="sldNum" sz="quarter" idx="12"/>
          </p:nvPr>
        </p:nvSpPr>
        <p:spPr/>
        <p:txBody>
          <a:bodyPr/>
          <a:lstStyle/>
          <a:p>
            <a:fld id="{AE5B0B91-E165-F540-95DD-00734C03BA7B}"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7573320"/>
              </p:ext>
            </p:extLst>
          </p:nvPr>
        </p:nvGraphicFramePr>
        <p:xfrm>
          <a:off x="751840" y="863600"/>
          <a:ext cx="7934960" cy="4089400"/>
        </p:xfrm>
        <a:graphic>
          <a:graphicData uri="http://schemas.openxmlformats.org/presentationml/2006/ole">
            <mc:AlternateContent xmlns:mc="http://schemas.openxmlformats.org/markup-compatibility/2006">
              <mc:Choice xmlns:v="urn:schemas-microsoft-com:vml" Requires="v">
                <p:oleObj spid="_x0000_s57366" name="Document" r:id="rId4" imgW="6083300" imgH="3048000" progId="Word.Document.12">
                  <p:embed/>
                </p:oleObj>
              </mc:Choice>
              <mc:Fallback>
                <p:oleObj name="Document" r:id="rId4" imgW="6083300" imgH="3048000" progId="Word.Document.12">
                  <p:embed/>
                  <p:pic>
                    <p:nvPicPr>
                      <p:cNvPr id="0" name=""/>
                      <p:cNvPicPr/>
                      <p:nvPr/>
                    </p:nvPicPr>
                    <p:blipFill>
                      <a:blip r:embed="rId5"/>
                      <a:stretch>
                        <a:fillRect/>
                      </a:stretch>
                    </p:blipFill>
                    <p:spPr>
                      <a:xfrm>
                        <a:off x="751840" y="863600"/>
                        <a:ext cx="7934960" cy="408940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379980" y="4846320"/>
            <a:ext cx="4851400" cy="1783080"/>
          </a:xfrm>
          <a:prstGeom prst="rect">
            <a:avLst/>
          </a:prstGeom>
        </p:spPr>
      </p:pic>
    </p:spTree>
    <p:extLst>
      <p:ext uri="{BB962C8B-B14F-4D97-AF65-F5344CB8AC3E}">
        <p14:creationId xmlns:p14="http://schemas.microsoft.com/office/powerpoint/2010/main" val="321818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10861</TotalTime>
  <Words>575</Words>
  <Application>Microsoft Office PowerPoint</Application>
  <PresentationFormat>On-screen Show (4:3)</PresentationFormat>
  <Paragraphs>61</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ＭＳ Ｐゴシック</vt:lpstr>
      <vt:lpstr>Arial</vt:lpstr>
      <vt:lpstr>Bookman Old Style</vt:lpstr>
      <vt:lpstr>Calibri</vt:lpstr>
      <vt:lpstr>Times New Roman</vt:lpstr>
      <vt:lpstr>Office Theme</vt:lpstr>
      <vt:lpstr>Document</vt:lpstr>
      <vt:lpstr>        School Facilities Use Study   Oneida City School District  Board of Education Presentation  June 12, 2018                  </vt:lpstr>
      <vt:lpstr>Thank You!</vt:lpstr>
      <vt:lpstr>Purpose of the Study (8)</vt:lpstr>
      <vt:lpstr>The district’s enrollment has declined from 2,211 in 2012-13 to 1,948 in 2017-18 and will likely continue to decline. (12)</vt:lpstr>
      <vt:lpstr>The neighborhood school concept has been embraced by Oneida for the location of its elementary schools. (18)</vt:lpstr>
      <vt:lpstr>The Building Condition Survey has identified approximately $20,000,000 of work to be considered in the district’s facilities. (37)</vt:lpstr>
      <vt:lpstr>Option 1-Status Quo (57-58)</vt:lpstr>
      <vt:lpstr>Option 2-Grade Center Plan (59-60)</vt:lpstr>
      <vt:lpstr>Option 3-Close One of the Elementary Schools (60-61)</vt:lpstr>
      <vt:lpstr>Option 3a-Close One of the Elementary Schools in 2022-23 (61)</vt:lpstr>
      <vt:lpstr>Option 4-Combine Low Enrollment Sections at Willard Prior (61-62) </vt:lpstr>
      <vt:lpstr>Summary of Financial Savings by Option (64-65)</vt:lpstr>
      <vt:lpstr>Recommendation #1 (65)</vt:lpstr>
      <vt:lpstr>Recommendation #2 (65)</vt:lpstr>
      <vt:lpstr>Recommendation #3 (65)</vt:lpstr>
      <vt:lpstr>Recommendation #4 (66)</vt:lpstr>
      <vt:lpstr>Recommendation #5 (66)</vt:lpstr>
      <vt:lpstr>Recommendation #6 (66)</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Facilities Use Study   Oneida City School District  Advisory Committee Meeting December 7, 2017</dc:title>
  <dc:creator>Alan Pole</dc:creator>
  <cp:lastModifiedBy>Melanie Fountain</cp:lastModifiedBy>
  <cp:revision>154</cp:revision>
  <cp:lastPrinted>2018-02-16T21:59:48Z</cp:lastPrinted>
  <dcterms:created xsi:type="dcterms:W3CDTF">2017-10-27T02:52:53Z</dcterms:created>
  <dcterms:modified xsi:type="dcterms:W3CDTF">2018-06-14T11:31:26Z</dcterms:modified>
</cp:coreProperties>
</file>